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7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1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5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510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1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5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3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9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25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E7D3A5-E38C-450E-9B13-2A3D1842EA7E}" type="datetimeFigureOut">
              <a:rPr lang="en-US" smtClean="0">
                <a:solidFill>
                  <a:srgbClr val="F0A22E">
                    <a:shade val="75000"/>
                  </a:srgbClr>
                </a:solidFill>
                <a:cs typeface="Arial" charset="0"/>
              </a:rPr>
              <a:pPr/>
              <a:t>2/4/2016</a:t>
            </a:fld>
            <a:endParaRPr lang="en-US" dirty="0">
              <a:solidFill>
                <a:srgbClr val="F0A22E">
                  <a:shade val="75000"/>
                </a:srgbClr>
              </a:solidFill>
              <a:cs typeface="Arial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3D2479-7231-4ACA-BEA0-0F379D336943}" type="slidenum">
              <a:rPr lang="en-US" smtClean="0">
                <a:solidFill>
                  <a:srgbClr val="F0A22E">
                    <a:shade val="75000"/>
                  </a:srgbClr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  <a:cs typeface="Arial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5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76801"/>
            <a:ext cx="8458200" cy="1222375"/>
          </a:xfrm>
        </p:spPr>
        <p:txBody>
          <a:bodyPr>
            <a:normAutofit/>
          </a:bodyPr>
          <a:lstStyle/>
          <a:p>
            <a:r>
              <a:rPr lang="en-US" sz="6600" dirty="0"/>
              <a:t>GM - UAW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038600"/>
            <a:ext cx="8458200" cy="914400"/>
          </a:xfrm>
        </p:spPr>
        <p:txBody>
          <a:bodyPr>
            <a:noAutofit/>
          </a:bodyPr>
          <a:lstStyle/>
          <a:p>
            <a:r>
              <a:rPr lang="en-US" sz="6000" dirty="0"/>
              <a:t>Benefits</a:t>
            </a:r>
            <a:endParaRPr lang="en-US" sz="6000" dirty="0"/>
          </a:p>
        </p:txBody>
      </p:sp>
      <p:pic>
        <p:nvPicPr>
          <p:cNvPr id="13314" name="Picture 2" descr="http://www.hybridcarblog.com/uploaded_images/uaw_gm_key_to_a_new_green_big_3-796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23948"/>
            <a:ext cx="5391150" cy="2647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04800"/>
            <a:ext cx="64770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676400"/>
            <a:ext cx="2362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533400"/>
            <a:ext cx="2257425" cy="71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2667000"/>
            <a:ext cx="122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58" y="4038600"/>
            <a:ext cx="251530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145" y="4992465"/>
            <a:ext cx="2238377" cy="58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13" y="5872370"/>
            <a:ext cx="790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7502"/>
            <a:ext cx="5562600" cy="64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3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629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74" y="838200"/>
            <a:ext cx="2209800" cy="49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69" y="1"/>
            <a:ext cx="5943600" cy="67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82" y="152400"/>
            <a:ext cx="6248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prstClr val="black"/>
                </a:solidFill>
                <a:cs typeface="Arial" charset="0"/>
              </a:rPr>
              <a:t>PSP</a:t>
            </a:r>
            <a:endParaRPr lang="en-US" sz="6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13360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Eligible after 90 days seniority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Enroll in plan with various percentages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Auto enrollment at 3%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Will receive a letter prior to auto enrollment  going into effect. Giving you the option not to participate.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prstClr val="black"/>
                </a:solidFill>
                <a:cs typeface="Arial" charset="0"/>
              </a:rPr>
              <a:t>Company Contributions</a:t>
            </a:r>
            <a:endParaRPr lang="en-US" sz="6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600201"/>
            <a:ext cx="64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A dollar per compensated hour up to 40 hours per week.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This money will go into your current PSP account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If you don’t have a PSP established it will go into a default account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Vested after three years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Forfeited if loss of job prior to three years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If you rehire within 60 months it is automatically restored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No loans can be taken from this account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No withdrawals until separation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cs typeface="Arial" charset="0"/>
              </a:rPr>
              <a:t>GM Retirement Contribution</a:t>
            </a:r>
            <a:endParaRPr lang="en-US" sz="5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828800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6.4% retirement contribution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Company will contribute 6.4% of eligible weekly earnings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Up to 40 hours a week into a PSP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Vested after three years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If no employee contribution in a PSP account a default option will be used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No loans can be taken from this account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No withdrawals until separation 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cs typeface="Arial" charset="0"/>
              </a:rPr>
              <a:t>Profit Sharing</a:t>
            </a:r>
            <a:endParaRPr lang="en-US" sz="5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8288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Eligible to participate on date of hire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For distribution based on compensated hours up to 1850 hours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If you work less than 1850 hours the amount will be pro-rated according to your actual compensated hours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cs typeface="Arial" charset="0"/>
              </a:rPr>
              <a:t>Dependent Care Spending Account</a:t>
            </a:r>
            <a:endParaRPr lang="en-US" sz="5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357735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Eligible first pay period after obtaining seniority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Reimburse employees for certain covered eligible dependant care expenses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Maximum benefit $5000 per plan year, $2500 if filing separate (examples of items covered are daycare, babysitting, nursery or pre-schools, etc….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133601"/>
            <a:ext cx="487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cs typeface="Arial" charset="0"/>
              </a:rPr>
              <a:t>The GM Benefits &amp; Services Center is the best source of information for the programs listed below:</a:t>
            </a:r>
          </a:p>
          <a:p>
            <a:r>
              <a:rPr lang="en-US" b="1" dirty="0">
                <a:solidFill>
                  <a:prstClr val="black"/>
                </a:solidFill>
                <a:cs typeface="Arial" charset="0"/>
              </a:rPr>
              <a:t>DISABILITY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Sickness &amp; Accident Benefits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Extended Disability Benefits</a:t>
            </a:r>
          </a:p>
          <a:p>
            <a:r>
              <a:rPr lang="en-US" b="1" dirty="0">
                <a:solidFill>
                  <a:prstClr val="black"/>
                </a:solidFill>
                <a:cs typeface="Arial" charset="0"/>
              </a:rPr>
              <a:t>   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Dependent Care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Health Care – Entry Level Employees</a:t>
            </a:r>
          </a:p>
          <a:p>
            <a:r>
              <a:rPr lang="en-US" b="1" dirty="0">
                <a:solidFill>
                  <a:prstClr val="black"/>
                </a:solidFill>
                <a:cs typeface="Arial" charset="0"/>
              </a:rPr>
              <a:t>HEALTH CARE RELATED SERVICES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Medical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Dental &amp; Vision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Prescription Drug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COBRA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2286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charset="0"/>
              </a:rPr>
              <a:t>FOR BENEFIT INFORMATION AND ASSISTANCE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8382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charset="0"/>
              </a:rPr>
              <a:t>GM BENEFITS &amp; SERVICES CENTER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cs typeface="Arial" charset="0"/>
              </a:rPr>
              <a:t>www.gmbenefits.com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cs typeface="Arial" charset="0"/>
              </a:rPr>
              <a:t>1-800-489-GMGM (4646)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cs typeface="Arial" charset="0"/>
              </a:rPr>
              <a:t>TTY - 1-877-347-5225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57912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Continued on next slide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cs typeface="Arial" charset="0"/>
              </a:rPr>
              <a:t>Disability/S&amp;A/EDB</a:t>
            </a:r>
            <a:endParaRPr lang="en-US" sz="5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676401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S&amp;A - Sick and Accident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Eligible after one year seniority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1 but less than 3 years, receive up to 26 weeks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3 or more years seniority receive 52 weeks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EDB – Extended Disability Benefits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1 but less than 3 years seniority, receive 13 weeks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3 but less than 5 years seniority, receive 26 weeks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5 years but less than 10 years seniority, you will receive what you worked = time for time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10 years or more, receive until the age of 65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1066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Wages paid while on an approved disability leave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cs typeface="Arial" charset="0"/>
              </a:rPr>
              <a:t>Sub-Pay</a:t>
            </a:r>
            <a:endParaRPr lang="en-US" sz="5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8288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Eligible after 1 year seniority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1 but less than 3 years seniority, receive 13 weeks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3 years or more, receive 26 weeks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Amount is 74% base hourly rate times 40 hours minus any state unemployment benefits received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1219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Supplemental Unemployment Benefits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cs typeface="Arial" charset="0"/>
              </a:rPr>
              <a:t>Life Insurance – </a:t>
            </a:r>
            <a:r>
              <a:rPr lang="en-US" sz="4000" dirty="0">
                <a:solidFill>
                  <a:prstClr val="black"/>
                </a:solidFill>
                <a:cs typeface="Arial" charset="0"/>
              </a:rPr>
              <a:t>Entry Level</a:t>
            </a:r>
            <a:endParaRPr lang="en-US" sz="5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828801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Basic and extra accident insurance eligible the first day of employment at no cost to the employee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r>
              <a:rPr lang="en-US" sz="2400" dirty="0">
                <a:solidFill>
                  <a:prstClr val="black"/>
                </a:solidFill>
                <a:cs typeface="Arial" charset="0"/>
              </a:rPr>
              <a:t>Basic $45,000</a:t>
            </a:r>
          </a:p>
          <a:p>
            <a:r>
              <a:rPr lang="en-US" sz="2400" dirty="0">
                <a:solidFill>
                  <a:prstClr val="black"/>
                </a:solidFill>
                <a:cs typeface="Arial" charset="0"/>
              </a:rPr>
              <a:t>Extra Accident $22,500</a:t>
            </a:r>
          </a:p>
          <a:p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r>
              <a:rPr lang="en-US" sz="2400" dirty="0">
                <a:solidFill>
                  <a:prstClr val="black"/>
                </a:solidFill>
                <a:cs typeface="Arial" charset="0"/>
              </a:rPr>
              <a:t>Optional and Dependent life Insurance available</a:t>
            </a:r>
          </a:p>
          <a:p>
            <a:r>
              <a:rPr lang="en-US" sz="2400" dirty="0">
                <a:solidFill>
                  <a:prstClr val="black"/>
                </a:solidFill>
                <a:cs typeface="Arial" charset="0"/>
              </a:rPr>
              <a:t>Coverage amounts and premiums vary. Contact the GM Benefits and Services Center for more information.</a:t>
            </a:r>
          </a:p>
          <a:p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2057400" y="99060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cs typeface="Arial" charset="0"/>
              </a:rPr>
              <a:t>How to contact your Benefit Representative</a:t>
            </a:r>
            <a:endParaRPr lang="en-US" sz="40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57400" y="3276601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Normal Benefit Calls are taken through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your Group Leader</a:t>
            </a:r>
          </a:p>
          <a:p>
            <a:pPr algn="ctr"/>
            <a:endParaRPr lang="en-US" sz="3200" b="1" dirty="0">
              <a:solidFill>
                <a:prstClr val="black"/>
              </a:solidFill>
              <a:cs typeface="Arial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On sick-leave, layoff, etc… you can always call the hall at 517-372-7581   ext. - 500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58234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cs typeface="Arial" charset="0"/>
              </a:rPr>
              <a:t>LAYOFF BENEFITS (SUB)</a:t>
            </a:r>
          </a:p>
          <a:p>
            <a:r>
              <a:rPr lang="en-US" b="1" dirty="0">
                <a:solidFill>
                  <a:prstClr val="black"/>
                </a:solidFill>
                <a:cs typeface="Arial" charset="0"/>
              </a:rPr>
              <a:t>LIFE INSURANCE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Basic Life &amp; Extra Accident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Optional Life, Dependent Life &amp; Personal Accident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Survivor Income Benefit Insurance</a:t>
            </a:r>
          </a:p>
          <a:p>
            <a:r>
              <a:rPr lang="en-US" b="1" dirty="0">
                <a:solidFill>
                  <a:prstClr val="black"/>
                </a:solidFill>
                <a:cs typeface="Arial" charset="0"/>
              </a:rPr>
              <a:t>PENSION PLAN</a:t>
            </a:r>
          </a:p>
          <a:p>
            <a:r>
              <a:rPr lang="en-US" b="1" dirty="0">
                <a:solidFill>
                  <a:prstClr val="black"/>
                </a:solidFill>
                <a:cs typeface="Arial" charset="0"/>
              </a:rPr>
              <a:t>PERSONAL SAVINGS PLAN (PSP)</a:t>
            </a:r>
          </a:p>
          <a:p>
            <a:r>
              <a:rPr lang="en-US" b="1" dirty="0">
                <a:solidFill>
                  <a:prstClr val="black"/>
                </a:solidFill>
                <a:cs typeface="Arial" charset="0"/>
              </a:rPr>
              <a:t>OTHER SERVICES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Reporting A Death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Service Awards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Survivor Services Unit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• Wage &amp; Employment Verification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effectLst/>
              </a:rPr>
              <a:t>                                </a:t>
            </a:r>
            <a:r>
              <a:rPr lang="en-US" sz="2400" b="1" u="sng" dirty="0">
                <a:effectLst/>
              </a:rPr>
              <a:t>Benefit </a:t>
            </a:r>
            <a:r>
              <a:rPr lang="en-US" sz="2400" b="1" u="sng" dirty="0">
                <a:effectLst/>
              </a:rPr>
              <a:t>Eligibility </a:t>
            </a:r>
            <a:r>
              <a:rPr lang="en-US" sz="2400" b="1" u="sng" dirty="0">
                <a:effectLst/>
              </a:rPr>
              <a:t>Matrix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41148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Active Health Care: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Eligible for Entry level Health Care on the 91</a:t>
            </a:r>
            <a:r>
              <a:rPr lang="en-US" sz="1600" baseline="30000" dirty="0"/>
              <a:t>st</a:t>
            </a:r>
            <a:r>
              <a:rPr lang="en-US" sz="1600" dirty="0"/>
              <a:t> calendar </a:t>
            </a:r>
            <a:r>
              <a:rPr lang="en-US" sz="1600" dirty="0"/>
              <a:t>day.</a:t>
            </a:r>
          </a:p>
          <a:p>
            <a:pPr marL="0" indent="0">
              <a:buNone/>
            </a:pPr>
            <a:r>
              <a:rPr lang="en-US" sz="1600" dirty="0"/>
              <a:t>This includes Dental and Vision Coverage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b="1" dirty="0"/>
              <a:t>PSP</a:t>
            </a:r>
            <a:r>
              <a:rPr lang="en-US" sz="1600" b="1" dirty="0"/>
              <a:t>: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Eligible after establishing seniority</a:t>
            </a:r>
          </a:p>
          <a:p>
            <a:pPr marL="0" indent="0">
              <a:buNone/>
            </a:pPr>
            <a:r>
              <a:rPr lang="en-US" sz="1600" b="1" dirty="0"/>
              <a:t> 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err="1"/>
              <a:t>PSP</a:t>
            </a:r>
            <a:r>
              <a:rPr lang="en-US" sz="1600" b="1" dirty="0"/>
              <a:t> Retirement contribution: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6.4% </a:t>
            </a:r>
            <a:r>
              <a:rPr lang="en-US" sz="1600" dirty="0"/>
              <a:t>contribution after establishing seniority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b="1" dirty="0"/>
              <a:t>$1 per Compensated Hour to </a:t>
            </a:r>
            <a:r>
              <a:rPr lang="en-US" sz="1600" b="1" dirty="0" err="1"/>
              <a:t>PSP</a:t>
            </a:r>
            <a:r>
              <a:rPr lang="en-US" sz="1600" b="1" dirty="0"/>
              <a:t>: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Eligible after establishing seniority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b="1" dirty="0"/>
              <a:t>Life Insurance: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Immediately Eligible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endParaRPr lang="en-US" sz="9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8400" y="1371600"/>
            <a:ext cx="4114800" cy="5334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A22E"/>
              </a:buClr>
              <a:buNone/>
            </a:pPr>
            <a:r>
              <a:rPr lang="en-US" sz="900" dirty="0">
                <a:solidFill>
                  <a:srgbClr val="4E3B30"/>
                </a:solidFill>
              </a:rPr>
              <a:t> </a:t>
            </a:r>
            <a:r>
              <a:rPr lang="en-US" sz="1600" b="1" dirty="0">
                <a:solidFill>
                  <a:srgbClr val="4E3B30"/>
                </a:solidFill>
              </a:rPr>
              <a:t>Disability:</a:t>
            </a:r>
            <a:endParaRPr lang="en-US" sz="1600" dirty="0">
              <a:solidFill>
                <a:srgbClr val="4E3B30"/>
              </a:solidFill>
            </a:endParaRPr>
          </a:p>
          <a:p>
            <a:pPr marL="0" indent="0">
              <a:buClr>
                <a:srgbClr val="F0A22E"/>
              </a:buClr>
              <a:buNone/>
            </a:pPr>
            <a:r>
              <a:rPr lang="en-US" sz="1600" dirty="0">
                <a:solidFill>
                  <a:srgbClr val="4E3B30"/>
                </a:solidFill>
              </a:rPr>
              <a:t>Eligible after one year of seniority</a:t>
            </a:r>
          </a:p>
          <a:p>
            <a:pPr marL="0" indent="0">
              <a:buClr>
                <a:srgbClr val="F0A22E"/>
              </a:buClr>
              <a:buNone/>
            </a:pPr>
            <a:r>
              <a:rPr lang="en-US" sz="1600" dirty="0">
                <a:solidFill>
                  <a:srgbClr val="4E3B30"/>
                </a:solidFill>
              </a:rPr>
              <a:t> </a:t>
            </a:r>
          </a:p>
          <a:p>
            <a:pPr marL="0" indent="0">
              <a:buClr>
                <a:srgbClr val="F0A22E"/>
              </a:buClr>
              <a:buNone/>
            </a:pPr>
            <a:r>
              <a:rPr lang="en-US" sz="1600" dirty="0">
                <a:solidFill>
                  <a:srgbClr val="4E3B30"/>
                </a:solidFill>
              </a:rPr>
              <a:t> </a:t>
            </a:r>
          </a:p>
          <a:p>
            <a:pPr marL="0" indent="0">
              <a:buClr>
                <a:srgbClr val="F0A22E"/>
              </a:buClr>
              <a:buNone/>
            </a:pPr>
            <a:r>
              <a:rPr lang="en-US" sz="1600" b="1" dirty="0">
                <a:solidFill>
                  <a:srgbClr val="4E3B30"/>
                </a:solidFill>
              </a:rPr>
              <a:t>Supplemental Unemployment Benefits:</a:t>
            </a:r>
            <a:endParaRPr lang="en-US" sz="1600" dirty="0">
              <a:solidFill>
                <a:srgbClr val="4E3B30"/>
              </a:solidFill>
            </a:endParaRPr>
          </a:p>
          <a:p>
            <a:pPr marL="0" indent="0">
              <a:buClr>
                <a:srgbClr val="F0A22E"/>
              </a:buClr>
              <a:buNone/>
            </a:pPr>
            <a:r>
              <a:rPr lang="en-US" sz="1600" dirty="0">
                <a:solidFill>
                  <a:srgbClr val="4E3B30"/>
                </a:solidFill>
              </a:rPr>
              <a:t>Eligible after 1 year of seniority</a:t>
            </a:r>
          </a:p>
          <a:p>
            <a:pPr marL="0" indent="0">
              <a:buClr>
                <a:srgbClr val="F0A22E"/>
              </a:buClr>
              <a:buNone/>
            </a:pPr>
            <a:r>
              <a:rPr lang="en-US" sz="1600" dirty="0">
                <a:solidFill>
                  <a:srgbClr val="4E3B30"/>
                </a:solidFill>
              </a:rPr>
              <a:t> </a:t>
            </a:r>
          </a:p>
          <a:p>
            <a:pPr marL="0" indent="0">
              <a:buClr>
                <a:srgbClr val="F0A22E"/>
              </a:buClr>
              <a:buNone/>
            </a:pPr>
            <a:r>
              <a:rPr lang="en-US" sz="1600" b="1" dirty="0">
                <a:solidFill>
                  <a:srgbClr val="4E3B30"/>
                </a:solidFill>
              </a:rPr>
              <a:t>Dependent Care Spending Account:</a:t>
            </a:r>
            <a:endParaRPr lang="en-US" sz="1600" dirty="0">
              <a:solidFill>
                <a:srgbClr val="4E3B30"/>
              </a:solidFill>
            </a:endParaRPr>
          </a:p>
          <a:p>
            <a:pPr marL="0" indent="0">
              <a:buClr>
                <a:srgbClr val="F0A22E"/>
              </a:buClr>
              <a:buNone/>
            </a:pPr>
            <a:r>
              <a:rPr lang="en-US" sz="1600" dirty="0">
                <a:solidFill>
                  <a:srgbClr val="4E3B30"/>
                </a:solidFill>
              </a:rPr>
              <a:t>Eligible after establishing seniority</a:t>
            </a:r>
          </a:p>
          <a:p>
            <a:pPr marL="0" indent="0">
              <a:buClr>
                <a:srgbClr val="F0A22E"/>
              </a:buClr>
              <a:buNone/>
            </a:pPr>
            <a:r>
              <a:rPr lang="en-US" sz="1600" b="1" dirty="0">
                <a:solidFill>
                  <a:srgbClr val="4E3B30"/>
                </a:solidFill>
              </a:rPr>
              <a:t> </a:t>
            </a:r>
            <a:endParaRPr lang="en-US" sz="1600" dirty="0">
              <a:solidFill>
                <a:srgbClr val="4E3B30"/>
              </a:solidFill>
            </a:endParaRPr>
          </a:p>
          <a:p>
            <a:pPr marL="0" indent="0">
              <a:buClr>
                <a:srgbClr val="F0A22E"/>
              </a:buClr>
              <a:buNone/>
            </a:pPr>
            <a:r>
              <a:rPr lang="en-US" sz="1600" b="1" dirty="0">
                <a:solidFill>
                  <a:srgbClr val="4E3B30"/>
                </a:solidFill>
              </a:rPr>
              <a:t>Profit Sharing:</a:t>
            </a:r>
            <a:endParaRPr lang="en-US" sz="1600" dirty="0">
              <a:solidFill>
                <a:srgbClr val="4E3B30"/>
              </a:solidFill>
            </a:endParaRPr>
          </a:p>
          <a:p>
            <a:pPr marL="0" indent="0">
              <a:buClr>
                <a:srgbClr val="F0A22E"/>
              </a:buClr>
              <a:buNone/>
            </a:pPr>
            <a:r>
              <a:rPr lang="en-US" sz="1600" dirty="0">
                <a:solidFill>
                  <a:srgbClr val="4E3B30"/>
                </a:solidFill>
              </a:rPr>
              <a:t>Eligible on date of hire</a:t>
            </a:r>
          </a:p>
          <a:p>
            <a:pPr>
              <a:buClr>
                <a:srgbClr val="F0A22E"/>
              </a:buClr>
            </a:pPr>
            <a:endParaRPr lang="en-US" sz="900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5146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prstClr val="black"/>
                </a:solidFill>
                <a:cs typeface="Arial" charset="0"/>
              </a:rPr>
              <a:t>Healthcare</a:t>
            </a:r>
            <a:endParaRPr lang="en-US" sz="66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8600"/>
            <a:ext cx="6747591" cy="63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16050"/>
            <a:ext cx="1894390" cy="97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1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675"/>
            <a:ext cx="69342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7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399"/>
            <a:ext cx="7378148" cy="65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548" y="1066801"/>
            <a:ext cx="161345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57" y="145770"/>
            <a:ext cx="1914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99392"/>
            <a:ext cx="7049123" cy="66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Franklin Gothic Book</vt:lpstr>
      <vt:lpstr>Franklin Gothic Medium</vt:lpstr>
      <vt:lpstr>Wingdings 2</vt:lpstr>
      <vt:lpstr>Trek</vt:lpstr>
      <vt:lpstr>GM - UAW</vt:lpstr>
      <vt:lpstr>PowerPoint Presentation</vt:lpstr>
      <vt:lpstr>PowerPoint Presentation</vt:lpstr>
      <vt:lpstr>                                Benefit Eligibility Matrix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 - UAW</dc:title>
  <dc:creator>Rollin Green</dc:creator>
  <cp:lastModifiedBy>Rollin Green</cp:lastModifiedBy>
  <cp:revision>1</cp:revision>
  <dcterms:created xsi:type="dcterms:W3CDTF">2016-02-04T14:47:06Z</dcterms:created>
  <dcterms:modified xsi:type="dcterms:W3CDTF">2016-02-04T14:47:31Z</dcterms:modified>
</cp:coreProperties>
</file>